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17"/>
  </p:notesMasterIdLst>
  <p:handoutMasterIdLst>
    <p:handoutMasterId r:id="rId18"/>
  </p:handoutMasterIdLst>
  <p:sldIdLst>
    <p:sldId id="268" r:id="rId5"/>
    <p:sldId id="267" r:id="rId6"/>
    <p:sldId id="274" r:id="rId7"/>
    <p:sldId id="258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s (hidden)" id="{40B3231D-2977-8A44-ACC8-6F7BAE0411BB}">
          <p14:sldIdLst/>
        </p14:section>
        <p14:section name="Cover pages" id="{0877E83C-E948-B64D-836E-3B4DBE4EB08D}">
          <p14:sldIdLst>
            <p14:sldId id="268"/>
          </p14:sldIdLst>
        </p14:section>
        <p14:section name="Slide Examples" id="{CCA8B1D4-ECE7-BB4C-9DD9-2F43ACA21FF0}">
          <p14:sldIdLst>
            <p14:sldId id="267"/>
            <p14:sldId id="274"/>
            <p14:sldId id="258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BF1"/>
    <a:srgbClr val="4769F9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20" autoAdjust="0"/>
  </p:normalViewPr>
  <p:slideViewPr>
    <p:cSldViewPr snapToGrid="0" snapToObjects="1">
      <p:cViewPr varScale="1">
        <p:scale>
          <a:sx n="114" d="100"/>
          <a:sy n="114" d="100"/>
        </p:scale>
        <p:origin x="2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Short case study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87279" y="1124620"/>
            <a:ext cx="322721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93645" y="2785428"/>
            <a:ext cx="282382" cy="282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69505" y="4414962"/>
            <a:ext cx="314226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41E68-D22A-A74D-991A-CEDDEEB04FAD}"/>
              </a:ext>
            </a:extLst>
          </p:cNvPr>
          <p:cNvSpPr txBox="1"/>
          <p:nvPr userDrawn="1"/>
        </p:nvSpPr>
        <p:spPr>
          <a:xfrm>
            <a:off x="6857072" y="1124620"/>
            <a:ext cx="4993470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Challenge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26242-6B7F-4D42-B87D-38961F3F836C}"/>
              </a:ext>
            </a:extLst>
          </p:cNvPr>
          <p:cNvSpPr txBox="1"/>
          <p:nvPr userDrawn="1"/>
        </p:nvSpPr>
        <p:spPr>
          <a:xfrm>
            <a:off x="6857071" y="274723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481C4A-D8F9-0344-87EB-D9FC6B868CAE}"/>
              </a:ext>
            </a:extLst>
          </p:cNvPr>
          <p:cNvSpPr txBox="1"/>
          <p:nvPr userDrawn="1"/>
        </p:nvSpPr>
        <p:spPr>
          <a:xfrm>
            <a:off x="6857072" y="4354100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723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64BAC30-DA17-F749-B9A9-E776862839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2527" y="3092560"/>
            <a:ext cx="4993473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2A5C39-E8C2-AF4C-ABF7-FD9F18434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0724" y="3092560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499037E-659A-C343-8CD4-4B4420AA0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95" y="1051632"/>
            <a:ext cx="5020905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6686C31F-D9B8-4B41-957B-600F5EB42A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6037" y="1106374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C6A96271-CFE3-C741-8ACF-8C69435ED1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6037" y="3170237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255788FB-6AB0-E24C-B5C4-594CF57872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32131" y="3177470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8347" y="1098895"/>
            <a:ext cx="377687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973" y="3170519"/>
            <a:ext cx="337061" cy="33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96457" y="3121277"/>
            <a:ext cx="371223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E08AF-5202-C24A-9CA4-5BBDBAA8B65A}"/>
              </a:ext>
            </a:extLst>
          </p:cNvPr>
          <p:cNvSpPr txBox="1"/>
          <p:nvPr userDrawn="1"/>
        </p:nvSpPr>
        <p:spPr>
          <a:xfrm>
            <a:off x="1075096" y="112398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Challenge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7D372-9276-4241-8821-F6A6A229FDD9}"/>
              </a:ext>
            </a:extLst>
          </p:cNvPr>
          <p:cNvSpPr txBox="1"/>
          <p:nvPr userDrawn="1"/>
        </p:nvSpPr>
        <p:spPr>
          <a:xfrm>
            <a:off x="1102527" y="3168408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E2981-8B3F-A246-968B-840B656C564A}"/>
              </a:ext>
            </a:extLst>
          </p:cNvPr>
          <p:cNvSpPr txBox="1"/>
          <p:nvPr userDrawn="1"/>
        </p:nvSpPr>
        <p:spPr>
          <a:xfrm>
            <a:off x="6799239" y="3120716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379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ong 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FB4C9C9-E719-0A42-9959-539F9A45EF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61197" y="1202049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DECDE21-511E-7E4A-8F12-E8CDD8CB083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6037" y="3851725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4A15AC22-98F0-0247-8449-8F48440271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32131" y="3858958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Long 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61197" y="1214964"/>
            <a:ext cx="296435" cy="296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6457" y="3802765"/>
            <a:ext cx="371223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2A6106-B4BD-F448-B018-B33BC08DB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8347" y="3840679"/>
            <a:ext cx="377687" cy="377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84DDD9-1EFD-BC4C-9EA9-8C44691E2857}"/>
              </a:ext>
            </a:extLst>
          </p:cNvPr>
          <p:cNvSpPr txBox="1"/>
          <p:nvPr userDrawn="1"/>
        </p:nvSpPr>
        <p:spPr>
          <a:xfrm>
            <a:off x="1094080" y="3848932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8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0F9E1-0832-294C-8247-E4DE624F7E61}"/>
              </a:ext>
            </a:extLst>
          </p:cNvPr>
          <p:cNvSpPr txBox="1"/>
          <p:nvPr userDrawn="1"/>
        </p:nvSpPr>
        <p:spPr>
          <a:xfrm>
            <a:off x="6835230" y="121150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en-US" sz="18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BA6099-948D-C248-AC93-411D7A2A19AC}"/>
              </a:ext>
            </a:extLst>
          </p:cNvPr>
          <p:cNvSpPr txBox="1"/>
          <p:nvPr userDrawn="1"/>
        </p:nvSpPr>
        <p:spPr>
          <a:xfrm>
            <a:off x="6840706" y="3809383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293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-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07956"/>
            <a:ext cx="4993471" cy="32272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566DE00-D110-4647-9B52-35DB785F4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6037" y="1106374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3ED12419-4ADB-414E-BB1D-845891E295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41861" y="2738127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4332C27-1DE6-3749-8AB2-73E67D2EBBD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2833" y="4410878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3381" y="1124620"/>
            <a:ext cx="322721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5607" y="2744506"/>
            <a:ext cx="306521" cy="306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4778" y="4382735"/>
            <a:ext cx="379331" cy="379331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5A196-F560-6647-A89A-C18854EB6018}"/>
              </a:ext>
            </a:extLst>
          </p:cNvPr>
          <p:cNvSpPr txBox="1"/>
          <p:nvPr userDrawn="1"/>
        </p:nvSpPr>
        <p:spPr>
          <a:xfrm>
            <a:off x="1093384" y="1133128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DF69E7-4E58-DC4B-94C9-89D86E83AC1A}"/>
              </a:ext>
            </a:extLst>
          </p:cNvPr>
          <p:cNvSpPr txBox="1"/>
          <p:nvPr userDrawn="1"/>
        </p:nvSpPr>
        <p:spPr>
          <a:xfrm>
            <a:off x="1016364" y="2755742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B0224-C1E4-884E-B662-7C4ED8B64C0C}"/>
              </a:ext>
            </a:extLst>
          </p:cNvPr>
          <p:cNvSpPr txBox="1"/>
          <p:nvPr userDrawn="1"/>
        </p:nvSpPr>
        <p:spPr>
          <a:xfrm>
            <a:off x="1044030" y="4362608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939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hort case study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9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60298F5-1A7E-5348-88A3-4046C0D0BB0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92709" y="1110822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52C33A41-BD8B-FE4A-9E6D-5060DFF5137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8533" y="2742575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AAA860F9-01E6-AF46-AAB3-57D157C244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69505" y="4415326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 dirty="0"/>
              <a:t>   </a:t>
            </a:r>
            <a:r>
              <a:rPr lang="en-US" dirty="0" err="1"/>
              <a:t>info@starschema.com</a:t>
            </a:r>
            <a:r>
              <a:rPr lang="en-US" dirty="0"/>
              <a:t>         </a:t>
            </a:r>
            <a:r>
              <a:rPr lang="en-US" dirty="0" err="1"/>
              <a:t>starschema.com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4" r:id="rId8"/>
    <p:sldLayoutId id="2147483722" r:id="rId9"/>
    <p:sldLayoutId id="2147483725" r:id="rId10"/>
    <p:sldLayoutId id="2147483720" r:id="rId11"/>
    <p:sldLayoutId id="2147483726" r:id="rId12"/>
    <p:sldLayoutId id="2147483723" r:id="rId13"/>
    <p:sldLayoutId id="2147483727" r:id="rId14"/>
    <p:sldLayoutId id="2147483713" r:id="rId15"/>
    <p:sldLayoutId id="2147483718" r:id="rId16"/>
    <p:sldLayoutId id="2147483714" r:id="rId17"/>
    <p:sldLayoutId id="2147483715" r:id="rId18"/>
    <p:sldLayoutId id="214748371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864E8AE-3A93-7242-9327-96CDCA9B0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An </a:t>
            </a:r>
            <a:r>
              <a:rPr lang="hu-HU" dirty="0" err="1"/>
              <a:t>academic</a:t>
            </a:r>
            <a:r>
              <a:rPr lang="hu-HU" dirty="0"/>
              <a:t> </a:t>
            </a:r>
            <a:r>
              <a:rPr lang="hu-HU" dirty="0" err="1"/>
              <a:t>guide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business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study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B3FE54-FE01-2841-8DC5-2C3A5ED4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</a:t>
            </a:r>
            <a:r>
              <a:rPr lang="hu-HU" dirty="0" err="1"/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EF5077E-7561-49B7-A5E0-6F95A696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799" y="1258746"/>
            <a:ext cx="6806001" cy="33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I.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E13E2D-2054-464A-8C06-4EA81841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031846"/>
            <a:ext cx="11424009" cy="503976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Punctuation</a:t>
            </a:r>
            <a:r>
              <a:rPr lang="hu-HU" dirty="0">
                <a:solidFill>
                  <a:srgbClr val="33ABF1"/>
                </a:solidFill>
              </a:rPr>
              <a:t> and </a:t>
            </a:r>
            <a:r>
              <a:rPr lang="hu-HU" dirty="0" err="1">
                <a:solidFill>
                  <a:srgbClr val="33ABF1"/>
                </a:solidFill>
              </a:rPr>
              <a:t>special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characters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&lt;h1&gt;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&lt;/h1&gt; 	-&gt;	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 err="1"/>
              <a:t>Let’s</a:t>
            </a:r>
            <a:r>
              <a:rPr lang="hu-HU" dirty="0"/>
              <a:t> roll out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party</a:t>
            </a:r>
            <a:r>
              <a:rPr lang="hu-HU" dirty="0"/>
              <a:t>! </a:t>
            </a:r>
            <a:r>
              <a:rPr lang="hu-HU" dirty="0">
                <a:sym typeface="Wingdings" panose="05000000000000000000" pitchFamily="2" charset="2"/>
              </a:rPr>
              <a:t>#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r>
              <a:rPr lang="hu-HU" dirty="0">
                <a:sym typeface="Wingdings" panose="05000000000000000000" pitchFamily="2" charset="2"/>
              </a:rPr>
              <a:t>		-&gt;	</a:t>
            </a:r>
            <a:r>
              <a:rPr lang="hu-HU" dirty="0" err="1">
                <a:sym typeface="Wingdings" panose="05000000000000000000" pitchFamily="2" charset="2"/>
              </a:rPr>
              <a:t>Let’s</a:t>
            </a:r>
            <a:r>
              <a:rPr lang="hu-HU" dirty="0">
                <a:sym typeface="Wingdings" panose="05000000000000000000" pitchFamily="2" charset="2"/>
              </a:rPr>
              <a:t> roll out </a:t>
            </a:r>
            <a:r>
              <a:rPr lang="hu-HU" dirty="0" err="1">
                <a:sym typeface="Wingdings" panose="05000000000000000000" pitchFamily="2" charset="2"/>
              </a:rPr>
              <a:t>to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party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endParaRPr lang="hu-HU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Numbers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/>
              <a:t>Assga</a:t>
            </a:r>
            <a:endParaRPr lang="hu-HU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AGAG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Lower-casing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r>
              <a:rPr lang="hu-HU" dirty="0"/>
              <a:t>. 			-&gt; </a:t>
            </a:r>
            <a:r>
              <a:rPr lang="hu-HU" dirty="0" err="1"/>
              <a:t>rose</a:t>
            </a:r>
            <a:r>
              <a:rPr lang="hu-HU" dirty="0"/>
              <a:t>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endParaRPr lang="hu-HU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r>
              <a:rPr lang="hu-HU" dirty="0"/>
              <a:t>. 		-&gt; </a:t>
            </a:r>
            <a:r>
              <a:rPr lang="hu-HU" dirty="0" err="1"/>
              <a:t>rose</a:t>
            </a:r>
            <a:r>
              <a:rPr lang="hu-HU" dirty="0"/>
              <a:t>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14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94FF460F-61CA-4408-9CAF-89E5DD02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0" y="1253330"/>
            <a:ext cx="4649784" cy="4818285"/>
          </a:xfrm>
        </p:spPr>
        <p:txBody>
          <a:bodyPr/>
          <a:lstStyle/>
          <a:p>
            <a:endParaRPr lang="hu-HU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DEFD5C8-7271-4214-9BB7-43D42A17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28" y="1198358"/>
            <a:ext cx="6517284" cy="446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42324C-4BC0-1842-B0C1-BC4210AD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Interest over </a:t>
            </a:r>
            <a:r>
              <a:rPr lang="hu-HU" dirty="0" err="1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9233-BE86-9B45-A45A-95B53083D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766B-B353-9340-9C28-E2F69475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2A708D02-C982-4655-B5E2-1CEB9D2A5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90" y="955106"/>
            <a:ext cx="10310070" cy="5226139"/>
          </a:xfr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A685166E-FC91-4511-9173-7D7198EC990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1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mining in </a:t>
            </a:r>
            <a:r>
              <a:rPr lang="hu-HU" dirty="0" err="1"/>
              <a:t>academia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Shape 212">
            <a:extLst>
              <a:ext uri="{FF2B5EF4-FFF2-40B4-BE49-F238E27FC236}">
                <a16:creationId xmlns:a16="http://schemas.microsoft.com/office/drawing/2014/main" id="{301DACFD-9CE7-4455-8146-80C5BB988FB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1375" y="1381125"/>
            <a:ext cx="8153400" cy="456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9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Ideological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F71E20-04E8-40DD-B857-82FB976C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38" y="1510234"/>
            <a:ext cx="5144109" cy="367436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8A634A-C530-4882-A6BC-2039B506BC67}"/>
              </a:ext>
            </a:extLst>
          </p:cNvPr>
          <p:cNvSpPr txBox="1"/>
          <p:nvPr/>
        </p:nvSpPr>
        <p:spPr>
          <a:xfrm>
            <a:off x="956345" y="1140903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Wordfish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model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unsupervised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5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Ideological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F71E20-04E8-40DD-B857-82FB976C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38" y="1510234"/>
            <a:ext cx="5144109" cy="367436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8A634A-C530-4882-A6BC-2039B506BC67}"/>
              </a:ext>
            </a:extLst>
          </p:cNvPr>
          <p:cNvSpPr txBox="1"/>
          <p:nvPr/>
        </p:nvSpPr>
        <p:spPr>
          <a:xfrm>
            <a:off x="956345" y="1140903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Wordfish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model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unsupervised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600311A-174B-4C6D-BD08-15B6FDB424AE}"/>
              </a:ext>
            </a:extLst>
          </p:cNvPr>
          <p:cNvSpPr txBox="1"/>
          <p:nvPr/>
        </p:nvSpPr>
        <p:spPr>
          <a:xfrm>
            <a:off x="6704202" y="1099804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Wordscore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Picture 2" descr="https://tutorials.quanteda.io/machine-learning/wordscores.en_files/figure-html/unnamed-chunk-7-1.png">
            <a:extLst>
              <a:ext uri="{FF2B5EF4-FFF2-40B4-BE49-F238E27FC236}">
                <a16:creationId xmlns:a16="http://schemas.microsoft.com/office/drawing/2014/main" id="{28EE0B42-7D2F-4D31-8E2C-3EB96ACD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649" y="1510235"/>
            <a:ext cx="5144109" cy="36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7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Topic</a:t>
            </a:r>
            <a:r>
              <a:rPr lang="hu-HU" dirty="0"/>
              <a:t> </a:t>
            </a:r>
            <a:r>
              <a:rPr lang="hu-HU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6D27462F-FABD-4B85-891F-580A150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0" y="1784552"/>
            <a:ext cx="10331450" cy="432215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7331B20-12F2-4D6F-80E2-BEBB1932338D}"/>
              </a:ext>
            </a:extLst>
          </p:cNvPr>
          <p:cNvSpPr txBox="1"/>
          <p:nvPr/>
        </p:nvSpPr>
        <p:spPr>
          <a:xfrm>
            <a:off x="553673" y="1241571"/>
            <a:ext cx="697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Hungarian</a:t>
            </a:r>
            <a:r>
              <a:rPr lang="hu-HU" dirty="0"/>
              <a:t> </a:t>
            </a:r>
            <a:r>
              <a:rPr lang="hu-HU" dirty="0" err="1"/>
              <a:t>Academy</a:t>
            </a:r>
            <a:r>
              <a:rPr lang="hu-HU" dirty="0"/>
              <a:t> of </a:t>
            </a:r>
            <a:r>
              <a:rPr lang="hu-HU" dirty="0" err="1"/>
              <a:t>Sciences</a:t>
            </a:r>
            <a:r>
              <a:rPr lang="hu-HU" dirty="0"/>
              <a:t> -  Centre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Sciences</a:t>
            </a:r>
            <a:r>
              <a:rPr lang="hu-HU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6267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mining in business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A képen a következők lehetnek: szöveg">
            <a:extLst>
              <a:ext uri="{FF2B5EF4-FFF2-40B4-BE49-F238E27FC236}">
                <a16:creationId xmlns:a16="http://schemas.microsoft.com/office/drawing/2014/main" id="{9A7F3AA7-143F-458E-9652-A0900A10C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2" y="1423671"/>
            <a:ext cx="4141916" cy="401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képen a következők lehetnek: szöveg">
            <a:extLst>
              <a:ext uri="{FF2B5EF4-FFF2-40B4-BE49-F238E27FC236}">
                <a16:creationId xmlns:a16="http://schemas.microsoft.com/office/drawing/2014/main" id="{CB3AF29B-BAD5-45C8-AB6D-E8BD9CCE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03" y="1423671"/>
            <a:ext cx="4281042" cy="40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0300A2-C13A-4AD9-BB19-827DCA231A1D}"/>
              </a:ext>
            </a:extLst>
          </p:cNvPr>
          <p:cNvSpPr txBox="1"/>
          <p:nvPr/>
        </p:nvSpPr>
        <p:spPr>
          <a:xfrm>
            <a:off x="3179428" y="1015068"/>
            <a:ext cx="489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>
                <a:solidFill>
                  <a:srgbClr val="33ABF1"/>
                </a:solidFill>
                <a:latin typeface="Avenir" pitchFamily="50" charset="0"/>
              </a:rPr>
              <a:t>Chatbots</a:t>
            </a:r>
            <a:endParaRPr lang="hu-HU" sz="2000" b="1" dirty="0">
              <a:solidFill>
                <a:srgbClr val="33ABF1"/>
              </a:solidFill>
              <a:latin typeface="Avenir" pitchFamily="50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39C513-0427-4FEC-8CB7-44306BC20DBD}"/>
              </a:ext>
            </a:extLst>
          </p:cNvPr>
          <p:cNvSpPr txBox="1"/>
          <p:nvPr/>
        </p:nvSpPr>
        <p:spPr>
          <a:xfrm>
            <a:off x="9714451" y="1440449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latin typeface="Avenir" pitchFamily="50" charset="0"/>
              </a:rPr>
              <a:t>Me</a:t>
            </a:r>
            <a:r>
              <a:rPr lang="hu-HU" dirty="0">
                <a:latin typeface="Avenir" pitchFamily="50" charset="0"/>
              </a:rPr>
              <a:t>: </a:t>
            </a:r>
            <a:r>
              <a:rPr lang="hu-HU" dirty="0" err="1">
                <a:latin typeface="Avenir" pitchFamily="50" charset="0"/>
              </a:rPr>
              <a:t>I’d</a:t>
            </a:r>
            <a:r>
              <a:rPr lang="hu-HU" dirty="0">
                <a:latin typeface="Avenir" pitchFamily="50" charset="0"/>
              </a:rPr>
              <a:t> like </a:t>
            </a:r>
            <a:r>
              <a:rPr lang="hu-HU" dirty="0" err="1">
                <a:latin typeface="Avenir" pitchFamily="50" charset="0"/>
              </a:rPr>
              <a:t>to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register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on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i="1" dirty="0">
                <a:latin typeface="Avenir" pitchFamily="50" charset="0"/>
              </a:rPr>
              <a:t>díjnet</a:t>
            </a:r>
            <a:r>
              <a:rPr lang="hu-HU" dirty="0">
                <a:latin typeface="Avenir" pitchFamily="50" charset="0"/>
              </a:rPr>
              <a:t>, </a:t>
            </a:r>
            <a:r>
              <a:rPr lang="hu-HU" dirty="0" err="1">
                <a:latin typeface="Avenir" pitchFamily="50" charset="0"/>
              </a:rPr>
              <a:t>but</a:t>
            </a:r>
            <a:r>
              <a:rPr lang="hu-HU" dirty="0">
                <a:latin typeface="Avenir" pitchFamily="50" charset="0"/>
              </a:rPr>
              <a:t> I </a:t>
            </a:r>
            <a:r>
              <a:rPr lang="hu-HU" dirty="0" err="1">
                <a:latin typeface="Avenir" pitchFamily="50" charset="0"/>
              </a:rPr>
              <a:t>cannot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3B62511-E2D3-48A3-8FE7-61399B683DB0}"/>
              </a:ext>
            </a:extLst>
          </p:cNvPr>
          <p:cNvSpPr txBox="1"/>
          <p:nvPr/>
        </p:nvSpPr>
        <p:spPr>
          <a:xfrm>
            <a:off x="9716749" y="2363779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venir" pitchFamily="50" charset="0"/>
              </a:rPr>
              <a:t>Bot</a:t>
            </a:r>
            <a:r>
              <a:rPr lang="hu-HU" dirty="0">
                <a:latin typeface="Avenir" pitchFamily="50" charset="0"/>
              </a:rPr>
              <a:t>: I </a:t>
            </a:r>
            <a:r>
              <a:rPr lang="hu-HU" dirty="0" err="1">
                <a:latin typeface="Avenir" pitchFamily="50" charset="0"/>
              </a:rPr>
              <a:t>don’t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understand</a:t>
            </a:r>
            <a:r>
              <a:rPr lang="hu-HU" dirty="0">
                <a:latin typeface="Avenir" pitchFamily="50" charset="0"/>
              </a:rPr>
              <a:t>. </a:t>
            </a:r>
            <a:r>
              <a:rPr lang="hu-HU" dirty="0" err="1">
                <a:latin typeface="Avenir" pitchFamily="50" charset="0"/>
              </a:rPr>
              <a:t>Say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it</a:t>
            </a:r>
            <a:r>
              <a:rPr lang="hu-HU" dirty="0">
                <a:latin typeface="Avenir" pitchFamily="50" charset="0"/>
              </a:rPr>
              <a:t> more </a:t>
            </a:r>
            <a:r>
              <a:rPr lang="hu-HU" dirty="0" err="1">
                <a:latin typeface="Avenir" pitchFamily="50" charset="0"/>
              </a:rPr>
              <a:t>simply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4DE8062-E769-4242-BDF0-70270CAEF0F9}"/>
              </a:ext>
            </a:extLst>
          </p:cNvPr>
          <p:cNvSpPr txBox="1"/>
          <p:nvPr/>
        </p:nvSpPr>
        <p:spPr>
          <a:xfrm>
            <a:off x="9714450" y="3287109"/>
            <a:ext cx="208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latin typeface="Avenir" pitchFamily="50" charset="0"/>
              </a:rPr>
              <a:t>Me</a:t>
            </a:r>
            <a:r>
              <a:rPr lang="hu-HU" dirty="0">
                <a:latin typeface="Avenir" pitchFamily="50" charset="0"/>
              </a:rPr>
              <a:t>: </a:t>
            </a:r>
            <a:r>
              <a:rPr lang="hu-HU" i="1" dirty="0">
                <a:latin typeface="Avenir" pitchFamily="50" charset="0"/>
              </a:rPr>
              <a:t>díjnet, </a:t>
            </a:r>
            <a:r>
              <a:rPr lang="hu-HU" dirty="0" err="1">
                <a:latin typeface="Avenir" pitchFamily="50" charset="0"/>
              </a:rPr>
              <a:t>registration</a:t>
            </a:r>
            <a:r>
              <a:rPr lang="hu-HU" dirty="0">
                <a:latin typeface="Avenir" pitchFamily="50" charset="0"/>
              </a:rPr>
              <a:t>, </a:t>
            </a:r>
            <a:r>
              <a:rPr lang="hu-HU" dirty="0" err="1">
                <a:latin typeface="Avenir" pitchFamily="50" charset="0"/>
              </a:rPr>
              <a:t>help</a:t>
            </a:r>
            <a:endParaRPr lang="hu-HU" dirty="0">
              <a:latin typeface="Avenir" pitchFamily="50" charset="0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CA71C1-8393-45F7-BB2B-700FD48DC8ED}"/>
              </a:ext>
            </a:extLst>
          </p:cNvPr>
          <p:cNvSpPr txBox="1"/>
          <p:nvPr/>
        </p:nvSpPr>
        <p:spPr>
          <a:xfrm>
            <a:off x="9714449" y="4096412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venir" pitchFamily="50" charset="0"/>
              </a:rPr>
              <a:t>Bot</a:t>
            </a:r>
            <a:r>
              <a:rPr lang="hu-HU" dirty="0">
                <a:latin typeface="Avenir" pitchFamily="50" charset="0"/>
              </a:rPr>
              <a:t>: I </a:t>
            </a:r>
            <a:r>
              <a:rPr lang="hu-HU" dirty="0" err="1">
                <a:latin typeface="Avenir" pitchFamily="50" charset="0"/>
              </a:rPr>
              <a:t>don’t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understand</a:t>
            </a:r>
            <a:r>
              <a:rPr lang="hu-HU" dirty="0">
                <a:latin typeface="Avenir" pitchFamily="50" charset="0"/>
              </a:rPr>
              <a:t>. </a:t>
            </a:r>
            <a:r>
              <a:rPr lang="hu-HU" dirty="0" err="1">
                <a:latin typeface="Avenir" pitchFamily="50" charset="0"/>
              </a:rPr>
              <a:t>Say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it</a:t>
            </a:r>
            <a:r>
              <a:rPr lang="hu-HU" dirty="0">
                <a:latin typeface="Avenir" pitchFamily="50" charset="0"/>
              </a:rPr>
              <a:t> more </a:t>
            </a:r>
            <a:r>
              <a:rPr lang="hu-HU" dirty="0" err="1">
                <a:latin typeface="Avenir" pitchFamily="50" charset="0"/>
              </a:rPr>
              <a:t>simply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8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Sentiment</a:t>
            </a:r>
            <a:r>
              <a:rPr lang="hu-HU" dirty="0"/>
              <a:t> </a:t>
            </a:r>
            <a:r>
              <a:rPr lang="hu-HU" dirty="0" err="1"/>
              <a:t>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8" name="Picture 4" descr="Képtalálat a következőre: „sentiment analysis”">
            <a:extLst>
              <a:ext uri="{FF2B5EF4-FFF2-40B4-BE49-F238E27FC236}">
                <a16:creationId xmlns:a16="http://schemas.microsoft.com/office/drawing/2014/main" id="{D7E51A1F-873E-459A-AFA5-67989C69A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24" y="1051487"/>
            <a:ext cx="7818539" cy="50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I.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E13E2D-2054-464A-8C06-4EA81841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031846"/>
            <a:ext cx="11424009" cy="503976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Punctuation</a:t>
            </a:r>
            <a:r>
              <a:rPr lang="hu-HU" dirty="0">
                <a:solidFill>
                  <a:srgbClr val="33ABF1"/>
                </a:solidFill>
              </a:rPr>
              <a:t> and </a:t>
            </a:r>
            <a:r>
              <a:rPr lang="hu-HU" dirty="0" err="1">
                <a:solidFill>
                  <a:srgbClr val="33ABF1"/>
                </a:solidFill>
              </a:rPr>
              <a:t>special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characters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&lt;h1&gt;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&lt;/h1&gt; 	-&gt;	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 err="1"/>
              <a:t>Let’s</a:t>
            </a:r>
            <a:r>
              <a:rPr lang="hu-HU" dirty="0"/>
              <a:t> roll out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party</a:t>
            </a:r>
            <a:r>
              <a:rPr lang="hu-HU" dirty="0"/>
              <a:t>! </a:t>
            </a:r>
            <a:r>
              <a:rPr lang="hu-HU" dirty="0">
                <a:sym typeface="Wingdings" panose="05000000000000000000" pitchFamily="2" charset="2"/>
              </a:rPr>
              <a:t>#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r>
              <a:rPr lang="hu-HU" dirty="0">
                <a:sym typeface="Wingdings" panose="05000000000000000000" pitchFamily="2" charset="2"/>
              </a:rPr>
              <a:t>		-&gt;	</a:t>
            </a:r>
            <a:r>
              <a:rPr lang="hu-HU" dirty="0" err="1">
                <a:sym typeface="Wingdings" panose="05000000000000000000" pitchFamily="2" charset="2"/>
              </a:rPr>
              <a:t>Let’s</a:t>
            </a:r>
            <a:r>
              <a:rPr lang="hu-HU" dirty="0">
                <a:sym typeface="Wingdings" panose="05000000000000000000" pitchFamily="2" charset="2"/>
              </a:rPr>
              <a:t> roll out </a:t>
            </a:r>
            <a:r>
              <a:rPr lang="hu-HU" dirty="0" err="1">
                <a:sym typeface="Wingdings" panose="05000000000000000000" pitchFamily="2" charset="2"/>
              </a:rPr>
              <a:t>to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party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endParaRPr lang="hu-HU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Numbers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/>
              <a:t>Assga</a:t>
            </a:r>
            <a:endParaRPr lang="hu-HU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AGAG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Lower-casing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r>
              <a:rPr lang="hu-HU" dirty="0"/>
              <a:t>. 			-&gt; </a:t>
            </a:r>
            <a:r>
              <a:rPr lang="hu-HU" dirty="0" err="1"/>
              <a:t>rose</a:t>
            </a:r>
            <a:r>
              <a:rPr lang="hu-HU" dirty="0"/>
              <a:t>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endParaRPr lang="hu-HU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r>
              <a:rPr lang="hu-HU" dirty="0"/>
              <a:t>. 		-&gt; </a:t>
            </a:r>
            <a:r>
              <a:rPr lang="hu-HU" dirty="0" err="1"/>
              <a:t>rose</a:t>
            </a:r>
            <a:r>
              <a:rPr lang="hu-HU" dirty="0"/>
              <a:t>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717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.4_starschema_template_winfix" id="{011FD28B-C7BE-5D48-8EC8-2DE4598AE675}" vid="{6DAAEEE6-8BDA-6C42-97E7-DDB3E19998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45FE36366AAB48813C74F279DA7FF8" ma:contentTypeVersion="2" ma:contentTypeDescription="Create a new document." ma:contentTypeScope="" ma:versionID="32e1d5bed379eee1dba14ca58581b3cb">
  <xsd:schema xmlns:xsd="http://www.w3.org/2001/XMLSchema" xmlns:xs="http://www.w3.org/2001/XMLSchema" xmlns:p="http://schemas.microsoft.com/office/2006/metadata/properties" xmlns:ns2="e26d6fe1-bd9c-48a7-9d33-c4541227d6e2" targetNamespace="http://schemas.microsoft.com/office/2006/metadata/properties" ma:root="true" ma:fieldsID="ab0e49893a7a7a6f5bba9e45eb6a217e" ns2:_="">
    <xsd:import namespace="e26d6fe1-bd9c-48a7-9d33-c4541227d6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d6fe1-bd9c-48a7-9d33-c4541227d6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C1C3EF-F1DA-4C6E-A900-1385B49A79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6d6fe1-bd9c-48a7-9d33-c4541227d6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F519D-9281-4F67-9D9D-EB517A605A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32717E-529B-4B4B-B688-1DDE9FB83000}">
  <ds:schemaRefs>
    <ds:schemaRef ds:uri="e26d6fe1-bd9c-48a7-9d33-c4541227d6e2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01.4_starschema_template_winfix (1)</Template>
  <TotalTime>368</TotalTime>
  <Words>239</Words>
  <Application>Microsoft Office PowerPoint</Application>
  <PresentationFormat>Szélesvásznú</PresentationFormat>
  <Paragraphs>62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8" baseType="lpstr">
      <vt:lpstr>Arial</vt:lpstr>
      <vt:lpstr>Avenir</vt:lpstr>
      <vt:lpstr>Avenir Black</vt:lpstr>
      <vt:lpstr>Avenir Roman</vt:lpstr>
      <vt:lpstr>Calibri</vt:lpstr>
      <vt:lpstr>01_starschema_pptx_theme</vt:lpstr>
      <vt:lpstr>Text preprocessing</vt:lpstr>
      <vt:lpstr>Interest over time</vt:lpstr>
      <vt:lpstr>Text mining in academia</vt:lpstr>
      <vt:lpstr>Ideological scaling</vt:lpstr>
      <vt:lpstr>Ideological scaling</vt:lpstr>
      <vt:lpstr>Topic modeling</vt:lpstr>
      <vt:lpstr>Text mining in business</vt:lpstr>
      <vt:lpstr>Sentiment analysis</vt:lpstr>
      <vt:lpstr>Preprocessing techniques I.</vt:lpstr>
      <vt:lpstr>Preprocessing techniques</vt:lpstr>
      <vt:lpstr>Preprocessing techniques I.</vt:lpstr>
      <vt:lpstr>Preprocessing techniques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Template</dc:title>
  <dc:subject/>
  <dc:creator>Luby James</dc:creator>
  <cp:keywords>template ppt</cp:keywords>
  <dc:description/>
  <cp:lastModifiedBy>Kapronczay Mór</cp:lastModifiedBy>
  <cp:revision>27</cp:revision>
  <dcterms:created xsi:type="dcterms:W3CDTF">2019-09-19T12:16:41Z</dcterms:created>
  <dcterms:modified xsi:type="dcterms:W3CDTF">2019-11-08T15:37:53Z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0x010100B045FE36366AAB48813C74F279DA7FF8</vt:lpwstr>
  </property>
</Properties>
</file>